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0DA5C9"/>
    <a:srgbClr val="74D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118" d="100"/>
          <a:sy n="118" d="100"/>
        </p:scale>
        <p:origin x="-143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6A064B-97B3-4ED8-84E4-2A70B88A0665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629472" cy="121156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pPr algn="just"/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Предоставление в 2022 году грантов из областного бюджета на развитие семейных ферм</a:t>
            </a:r>
            <a:endParaRPr lang="ru-RU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140968"/>
            <a:ext cx="7854696" cy="2304256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Порядок проведения конкурсного отбора на предоставление грантов из областного бюджета на развитие семейных ферм</a:t>
            </a: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1440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cs typeface="Arial" pitchFamily="34" charset="0"/>
              </a:rPr>
              <a:t>Гранты из областного бюджета на развитие семейных 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cs typeface="Arial" pitchFamily="34" charset="0"/>
              </a:rPr>
              <a:t>ферм предоставляются </a:t>
            </a:r>
            <a:r>
              <a:rPr lang="ru-RU" sz="2000" b="1" dirty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cs typeface="Arial" pitchFamily="34" charset="0"/>
              </a:rPr>
              <a:t>победителям конкурса </a:t>
            </a: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cs typeface="Arial" pitchFamily="34" charset="0"/>
              </a:rPr>
              <a:t>по отбору семейных ферм для предоставления грантов из областного бюджета на развитие семейных ферм (далее - конкурс), относящимся к одной из следующих категорий</a:t>
            </a:r>
            <a:br>
              <a:rPr lang="ru-RU" sz="2000" dirty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cs typeface="Arial" pitchFamily="34" charset="0"/>
              </a:rPr>
            </a:br>
            <a:endParaRPr lang="ru-RU" sz="2000" dirty="0">
              <a:solidFill>
                <a:schemeClr val="tx1">
                  <a:lumMod val="9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2018539"/>
          </a:xfrm>
        </p:spPr>
        <p:txBody>
          <a:bodyPr/>
          <a:lstStyle/>
          <a:p>
            <a:r>
              <a:rPr lang="ru-RU" sz="2000" dirty="0">
                <a:solidFill>
                  <a:srgbClr val="FFFF00"/>
                </a:solidFill>
                <a:latin typeface="Calibri" pitchFamily="34" charset="0"/>
              </a:rPr>
              <a:t>Крестьянские (фермерские) хозяйства, соответствующие требованиям Федерального закона от 11.06.2003 </a:t>
            </a:r>
            <a:r>
              <a:rPr lang="ru-RU" sz="2000" dirty="0" smtClean="0">
                <a:solidFill>
                  <a:srgbClr val="FFFF00"/>
                </a:solidFill>
                <a:latin typeface="Calibri" pitchFamily="34" charset="0"/>
              </a:rPr>
              <a:t>№ </a:t>
            </a:r>
            <a:r>
              <a:rPr lang="ru-RU" sz="2000" dirty="0">
                <a:solidFill>
                  <a:srgbClr val="FFFF00"/>
                </a:solidFill>
                <a:latin typeface="Calibri" pitchFamily="34" charset="0"/>
              </a:rPr>
              <a:t>74-ФЗ </a:t>
            </a:r>
            <a:r>
              <a:rPr lang="ru-RU" sz="2000" dirty="0" smtClean="0">
                <a:solidFill>
                  <a:srgbClr val="FFFF00"/>
                </a:solidFill>
                <a:latin typeface="Calibri" pitchFamily="34" charset="0"/>
              </a:rPr>
              <a:t>«О </a:t>
            </a:r>
            <a:r>
              <a:rPr lang="ru-RU" sz="2000" dirty="0">
                <a:solidFill>
                  <a:srgbClr val="FFFF00"/>
                </a:solidFill>
                <a:latin typeface="Calibri" pitchFamily="34" charset="0"/>
              </a:rPr>
              <a:t>крестьянском (фермерском) </a:t>
            </a:r>
            <a:r>
              <a:rPr lang="ru-RU" sz="2000" dirty="0" smtClean="0">
                <a:solidFill>
                  <a:srgbClr val="FFFF00"/>
                </a:solidFill>
                <a:latin typeface="Calibri" pitchFamily="34" charset="0"/>
              </a:rPr>
              <a:t>хозяйстве»</a:t>
            </a:r>
          </a:p>
          <a:p>
            <a:pPr marL="68580" indent="0">
              <a:buNone/>
            </a:pP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1298459"/>
          </a:xfrm>
        </p:spPr>
        <p:txBody>
          <a:bodyPr/>
          <a:lstStyle/>
          <a:p>
            <a:r>
              <a:rPr lang="ru-RU" sz="2000" dirty="0">
                <a:solidFill>
                  <a:srgbClr val="FFFF00"/>
                </a:solidFill>
              </a:rPr>
              <a:t>Крестьянские (фермерские) хозяйства, созданные в качестве юридического лица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789040"/>
            <a:ext cx="88204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Семейная ферма: </a:t>
            </a:r>
          </a:p>
          <a:p>
            <a:r>
              <a:rPr lang="ru-RU" sz="16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- К(Ф)Х, </a:t>
            </a:r>
            <a:r>
              <a:rPr lang="ru-RU" sz="16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число членов которого составляет 2 (включая главу) и более членов семьи (объединенных родством и (или) свойством) главы крестьянского (фермерского) </a:t>
            </a:r>
            <a:r>
              <a:rPr lang="ru-RU" sz="1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хозяйства;</a:t>
            </a:r>
          </a:p>
          <a:p>
            <a:r>
              <a:rPr lang="ru-RU" sz="16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- ИП, </a:t>
            </a:r>
            <a:r>
              <a:rPr lang="ru-RU" sz="16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являющийся </a:t>
            </a:r>
            <a:r>
              <a:rPr lang="ru-RU" sz="1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главой крестьянского (фермерского) хозяйства</a:t>
            </a:r>
            <a:r>
              <a:rPr lang="ru-RU" sz="16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, в состав членов которого входят 2 и более членов семьи (объединенных родством и (или) свойством) указанного </a:t>
            </a:r>
            <a:r>
              <a:rPr lang="ru-RU" sz="1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ИП, </a:t>
            </a:r>
            <a:r>
              <a:rPr lang="ru-RU" sz="16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зарегистрированные гражданином Российской Федерации на сельской территории или на территории сельской агломерации Кировской области, осуществляющие деятельность более 12 месяцев с даты регистрации, осуществляющие деятельность на сельской территории или на территории сельской агломерации Кировской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73055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772816"/>
            <a:ext cx="7772400" cy="91440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Регламент 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подачи и рассмотрения заявок на участие в конкурсе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по 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отбору семейных ферм для предоставления грантов из областного бюджета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на 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развитие семейных ферм установлен распоряжением министерства сельского хозяйства и продовольствия Кировской области от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21.06.2021 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№ 62 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«О представлении и рассмотрении документов для предоставления грантов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из 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областного бюджета на развитие семейных ферм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».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endParaRPr lang="ru-RU" sz="2000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27584" y="260648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cap="none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342900" indent="-342900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Порядок предоставления грантов из областного бюджета на развитие семейных ферм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утвержден постановлением Правительства Кировской области от 11.06.2021 №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277-П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>«О предоставлении грантов из областного бюджета на развитие семейных ферм».</a:t>
            </a:r>
            <a:r>
              <a:rPr lang="ru-RU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pitchFamily="34" charset="0"/>
              </a:rPr>
            </a:br>
            <a:endParaRPr lang="ru-RU" sz="2000" dirty="0">
              <a:solidFill>
                <a:schemeClr val="accent4">
                  <a:lumMod val="40000"/>
                  <a:lumOff val="60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72253" y="3783747"/>
            <a:ext cx="7920880" cy="136815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cap="none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285750" indent="-285750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Заявки на участие в конкурсе принимаются </a:t>
            </a:r>
            <a:r>
              <a:rPr lang="ru-RU" sz="1800" b="1" dirty="0" smtClean="0">
                <a:solidFill>
                  <a:srgbClr val="FFFF00"/>
                </a:solidFill>
                <a:latin typeface="Calibri" pitchFamily="34" charset="0"/>
                <a:cs typeface="Arial" pitchFamily="34" charset="0"/>
              </a:rPr>
              <a:t>с </a:t>
            </a:r>
            <a:r>
              <a:rPr lang="ru-RU" sz="1800" b="1" dirty="0">
                <a:solidFill>
                  <a:srgbClr val="FFFF00"/>
                </a:solidFill>
                <a:latin typeface="Calibri" pitchFamily="34" charset="0"/>
                <a:cs typeface="Arial" pitchFamily="34" charset="0"/>
              </a:rPr>
              <a:t>18.02.2022 по 16.03.2022</a:t>
            </a:r>
            <a:r>
              <a:rPr lang="ru-RU" sz="1800" dirty="0">
                <a:solidFill>
                  <a:srgbClr val="FFFF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в 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министерстве сельского хозяйства и продовольствия Кировской области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по 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рабочим дням с 9.00 до 12.30 и с 13.20 до 18.00 часов, в пятницу с 9.00 до 12.30 часов и с 13.20 до 17.00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часов 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по 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адресу: г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. Киров, ул. </a:t>
            </a:r>
            <a:r>
              <a:rPr lang="ru-RU" sz="18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Дерендяева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, 23, </a:t>
            </a:r>
            <a:r>
              <a:rPr lang="ru-RU" sz="18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каб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. 334, почтовый адрес: 610000, г. Киров, ул. </a:t>
            </a:r>
            <a:r>
              <a:rPr lang="ru-RU" sz="18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Дерендяева</a:t>
            </a:r>
            <a:r>
              <a:rPr lang="ru-RU" sz="18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  <a:cs typeface="Arial" pitchFamily="34" charset="0"/>
              </a:rPr>
              <a:t>, 23, адрес электронной почты: dsx@dsx-kirov.ru.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81915" y="5381517"/>
            <a:ext cx="8100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Требования к участникам конкурса установлены пунктом 2.3 Порядка проведения конкурса 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(постановление 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Правительства Кировской области от 11.06.2021 № 277-П «О предоставлении грантов из областного бюджета на развитие семейных ферм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»).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56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914400"/>
          </a:xfrm>
        </p:spPr>
        <p:txBody>
          <a:bodyPr/>
          <a:lstStyle/>
          <a:p>
            <a:r>
              <a:rPr lang="ru-RU" sz="2000" u="sng" dirty="0" smtClean="0">
                <a:solidFill>
                  <a:schemeClr val="accent5"/>
                </a:solidFill>
              </a:rPr>
              <a:t>Для участия в конкурсном отборе требуется:</a:t>
            </a:r>
            <a:endParaRPr lang="ru-RU" sz="2000" u="sng" dirty="0">
              <a:solidFill>
                <a:schemeClr val="accent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4868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1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позднее 30 </a:t>
            </a:r>
            <a:r>
              <a:rPr lang="ru-RU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календарных</a:t>
            </a:r>
            <a:r>
              <a:rPr lang="ru-RU" sz="1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дней, следующих за днем размещения объявления о проведении конкурса, </a:t>
            </a:r>
            <a:r>
              <a:rPr lang="ru-RU" sz="1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лично, через представителя или посредством почтовой связи представить в </a:t>
            </a:r>
            <a:r>
              <a:rPr lang="ru-RU" sz="1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министерство заявку </a:t>
            </a:r>
            <a:r>
              <a:rPr lang="ru-RU" sz="1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1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участие в </a:t>
            </a:r>
            <a:r>
              <a:rPr lang="ru-RU" sz="1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конкурсе, в составе которой:</a:t>
            </a:r>
            <a:endParaRPr lang="ru-RU" sz="1600" dirty="0">
              <a:solidFill>
                <a:schemeClr val="accent1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819546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- Заявление по форме, утвержденной распоряжением министерства сельского хозяйства и продовольствия Кировской области от 21.06.2021 № 62;</a:t>
            </a:r>
          </a:p>
          <a:p>
            <a:pPr marL="285750" indent="-285750">
              <a:buFontTx/>
              <a:buChar char="-"/>
            </a:pPr>
            <a:endParaRPr lang="ru-RU" sz="1400" dirty="0" smtClean="0">
              <a:solidFill>
                <a:srgbClr val="FFFF00"/>
              </a:solidFill>
            </a:endParaRPr>
          </a:p>
          <a:p>
            <a:r>
              <a:rPr lang="ru-RU" sz="1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- Утвержденный заявителем бизнес-план по одному из направлений деятельности, составленный по форме;</a:t>
            </a:r>
          </a:p>
          <a:p>
            <a:pPr marL="285750" indent="-285750">
              <a:buFontTx/>
              <a:buChar char="-"/>
            </a:pPr>
            <a:endParaRPr lang="ru-RU" sz="1400" dirty="0" smtClean="0"/>
          </a:p>
          <a:p>
            <a:r>
              <a:rPr lang="ru-RU" sz="1400" dirty="0" smtClean="0">
                <a:solidFill>
                  <a:srgbClr val="FFFF00"/>
                </a:solidFill>
              </a:rPr>
              <a:t>- Перечень членов коллегиального исполнительного органа, лица, исполняющего функции единоличного исполнительного органа, или главного бухгалтера по форме;</a:t>
            </a:r>
          </a:p>
          <a:p>
            <a:pPr marL="285750" indent="-285750">
              <a:buFontTx/>
              <a:buChar char="-"/>
            </a:pPr>
            <a:endParaRPr lang="ru-RU" sz="1400" dirty="0" smtClean="0">
              <a:solidFill>
                <a:srgbClr val="FFFF00"/>
              </a:solidFill>
            </a:endParaRPr>
          </a:p>
          <a:p>
            <a:r>
              <a:rPr lang="ru-RU" sz="1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- Иные документы, предусмотренные пунктом 2.4 раздела 2 «Порядок проведения конкурса»  постановления Правительства Кировской области от 11.06.2021 № 277-П «О предоставлении грантов из областного бюджета на развитие семейных ферм»;</a:t>
            </a:r>
          </a:p>
          <a:p>
            <a:endParaRPr lang="ru-RU" sz="1400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r>
              <a:rPr lang="ru-RU" sz="1400" dirty="0" smtClean="0">
                <a:solidFill>
                  <a:srgbClr val="FFFF00"/>
                </a:solidFill>
              </a:rPr>
              <a:t>- Опись представленных документов для участия в конкурсе по отбору семейных ферм для предоставления грантов из областного бюджета на развитие семейных ферм, составленная по форме в двух экземплярах</a:t>
            </a:r>
          </a:p>
          <a:p>
            <a:endParaRPr lang="ru-RU" sz="1400" dirty="0" smtClean="0"/>
          </a:p>
          <a:p>
            <a:r>
              <a:rPr lang="ru-RU" sz="1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Документы в составе заявки должны быть прошиты, пронумерованы и заверены подписью заявителя. Подчистки и исправления в документах не допускаются, за исключением исправлений, заверенных подписью заявителя. При представлении документов, требующих заверения и состоящих из нескольких листов, заверяется каждый лист. Ответственность за достоверность сведений и подлинность представленных документов несет заявитель.</a:t>
            </a:r>
          </a:p>
          <a:p>
            <a:endParaRPr lang="ru-RU" sz="1200" dirty="0" smtClean="0">
              <a:solidFill>
                <a:schemeClr val="bg1"/>
              </a:solidFill>
            </a:endParaRPr>
          </a:p>
          <a:p>
            <a:endParaRPr lang="ru-RU" sz="1400" dirty="0" smtClean="0">
              <a:solidFill>
                <a:srgbClr val="FF0000"/>
              </a:solidFill>
            </a:endParaRPr>
          </a:p>
          <a:p>
            <a:endParaRPr lang="ru-RU" sz="14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8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Этапы конкурсного отбора</a:t>
            </a:r>
            <a:endParaRPr lang="ru-RU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611560" y="764704"/>
            <a:ext cx="2736304" cy="1584176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sz="1400" dirty="0" smtClean="0"/>
              <a:t>Министерство сельского хозяйства и продовольствия Кировской области принимает заявки, проверяет и регистрирует правильность, соответствие, достоверность и полноту документов.</a:t>
            </a:r>
            <a:endParaRPr lang="ru-RU" sz="1400" dirty="0"/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4254631" y="105550"/>
            <a:ext cx="184434" cy="2141985"/>
          </a:xfrm>
          <a:prstGeom prst="downArrow">
            <a:avLst/>
          </a:prstGeom>
          <a:solidFill>
            <a:srgbClr val="74D92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713929"/>
            <a:ext cx="2286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позднее 10 рабочих дней </a:t>
            </a:r>
          </a:p>
          <a:p>
            <a:r>
              <a:rPr lang="ru-RU" sz="1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даты окончания приема заявок</a:t>
            </a:r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86353" y="1268760"/>
            <a:ext cx="24937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Заявки, справка о соответствии/несоответствии условиям повторного получения гранта</a:t>
            </a:r>
            <a:endParaRPr lang="ru-RU" sz="11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45832" y="726060"/>
            <a:ext cx="35082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ru-RU" sz="1400" dirty="0" smtClean="0"/>
              <a:t>Конкурсная комиссия по проведению отбора семейных ферм для предоставления грантов из областного бюджета на развитие семейных ферм</a:t>
            </a:r>
            <a:endParaRPr lang="ru-RU" sz="1400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7510998" y="1756064"/>
            <a:ext cx="237452" cy="1346788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96327" y="1748243"/>
            <a:ext cx="11540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позднее 5 рабочих дней </a:t>
            </a:r>
          </a:p>
          <a:p>
            <a:r>
              <a:rPr lang="ru-RU" sz="1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после получения заявок от министерства</a:t>
            </a:r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73621" y="1685283"/>
            <a:ext cx="125372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Рассмотрение заявителей на предмет соответствия требованиям к участникам конкурса (п.2.3)</a:t>
            </a:r>
            <a:endParaRPr lang="ru-RU" sz="11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6591671" y="1756064"/>
            <a:ext cx="229000" cy="1346788"/>
          </a:xfrm>
          <a:prstGeom prst="downArrow">
            <a:avLst/>
          </a:prstGeom>
          <a:solidFill>
            <a:srgbClr val="74D92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62781" y="3108631"/>
            <a:ext cx="19812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Отказ заявителю в допуске к участию в конкурсе в случае несоответствия требованиям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34448" y="3120427"/>
            <a:ext cx="19812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FF99"/>
                </a:solidFill>
                <a:latin typeface="Times New Roman" pitchFamily="18" charset="0"/>
                <a:cs typeface="Times New Roman" pitchFamily="18" charset="0"/>
              </a:rPr>
              <a:t>Допуск заявителей, соответствующих требованиям (п.2.3) к участию в конкурсе </a:t>
            </a:r>
            <a:endParaRPr lang="ru-RU" sz="1200" dirty="0">
              <a:solidFill>
                <a:srgbClr val="00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72469" y="2268002"/>
            <a:ext cx="334963" cy="2016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683571" y="2935762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FF00"/>
                </a:solidFill>
              </a:rPr>
              <a:t>1 этап конкурса</a:t>
            </a:r>
            <a:r>
              <a:rPr lang="ru-RU" sz="1200" dirty="0" smtClean="0"/>
              <a:t>. Конкурсная комиссия оценивает заявителей по критериям оценки заявителей, принимает решение о допуске ко 2 этапу конкурса (нужно набрать 30 баллов)</a:t>
            </a:r>
            <a:endParaRPr lang="ru-RU" sz="1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2562910"/>
            <a:ext cx="2286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Рассмотрение в течение 5 рабочих дней после принятия решения о допуске к участию</a:t>
            </a:r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748" y="4114532"/>
            <a:ext cx="334963" cy="1021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657131" y="4074457"/>
            <a:ext cx="93610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течение 3 рабочих дней после завершения 1 этапа</a:t>
            </a:r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80084" y="5013176"/>
            <a:ext cx="25797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FFFF00"/>
                </a:solidFill>
              </a:rPr>
              <a:t>2 этап конкурса</a:t>
            </a:r>
            <a:r>
              <a:rPr lang="ru-RU" sz="1200" dirty="0" smtClean="0"/>
              <a:t>. Устное собеседование с заявителями по бизнес-планам. Присвоение каждому бизнес-плану баллов в соответствии с критериями оценки бизнес-планов.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Оценка бизнес-плана на  основании  мест заявителя в рейтингах, определение общего количества баллов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703785"/>
            <a:ext cx="917575" cy="373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2697148" y="4508459"/>
            <a:ext cx="13681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течение 3 рабочих дней после проведения 2 этапа конкурса</a:t>
            </a:r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62638" y="5013176"/>
            <a:ext cx="21242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Определение победителей. Конкурсная комиссия определяет  по общему количеству баллов за 1 и 2 этап конкурса итоговое место заявителя в рейтинге. Определяется рекомендуемый размер гранта (не более 60% затрат по бизнес-плану).</a:t>
            </a:r>
            <a:endParaRPr lang="ru-RU" sz="1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694539" y="5045579"/>
            <a:ext cx="13681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14 календарных дней после определения победителей</a:t>
            </a:r>
            <a:endParaRPr lang="ru-RU" sz="1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721851" y="4770068"/>
            <a:ext cx="21950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Министерство направляет заявителям письменные уведомления о решениях, принимает распоряжение о признании победителями конкурса с указанием размеров грантов, размещает на едином портале и на сайте министерства информацию о результатах конкурса.</a:t>
            </a:r>
            <a:endParaRPr lang="ru-RU" sz="1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063" y="5179903"/>
            <a:ext cx="917575" cy="373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498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314</TotalTime>
  <Words>890</Words>
  <Application>Microsoft Office PowerPoint</Application>
  <PresentationFormat>Экран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</vt:lpstr>
      <vt:lpstr>Предоставление в 2022 году грантов из областного бюджета на развитие семейных ферм</vt:lpstr>
      <vt:lpstr>Гранты из областного бюджета на развитие семейных ферм предоставляются победителям конкурса по отбору семейных ферм для предоставления грантов из областного бюджета на развитие семейных ферм (далее - конкурс), относящимся к одной из следующих категорий </vt:lpstr>
      <vt:lpstr>Регламент подачи и рассмотрения заявок на участие в конкурсе по отбору семейных ферм для предоставления грантов из областного бюджета на развитие семейных ферм установлен распоряжением министерства сельского хозяйства и продовольствия Кировской области от 21.06.2021  № 62 «О представлении и рассмотрении документов для предоставления грантов из областного бюджета на развитие семейных ферм». </vt:lpstr>
      <vt:lpstr>Для участия в конкурсном отборе требуется:</vt:lpstr>
      <vt:lpstr>Этапы конкурсного отбора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Предоставление в 2022 году грантов из областного бюджета на развитие семейных ферм</dc:title>
  <dc:creator>OMF5</dc:creator>
  <cp:lastModifiedBy>OMF5</cp:lastModifiedBy>
  <cp:revision>30</cp:revision>
  <dcterms:created xsi:type="dcterms:W3CDTF">2022-02-15T08:58:32Z</dcterms:created>
  <dcterms:modified xsi:type="dcterms:W3CDTF">2022-02-15T16:22:40Z</dcterms:modified>
</cp:coreProperties>
</file>