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Default Extension="wdp" ContentType="image/vnd.ms-photo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4"/>
  </p:notesMasterIdLst>
  <p:sldIdLst>
    <p:sldId id="268" r:id="rId2"/>
    <p:sldId id="269" r:id="rId3"/>
    <p:sldId id="284" r:id="rId4"/>
    <p:sldId id="285" r:id="rId5"/>
    <p:sldId id="275" r:id="rId6"/>
    <p:sldId id="283" r:id="rId7"/>
    <p:sldId id="286" r:id="rId8"/>
    <p:sldId id="289" r:id="rId9"/>
    <p:sldId id="290" r:id="rId10"/>
    <p:sldId id="276" r:id="rId11"/>
    <p:sldId id="282" r:id="rId12"/>
    <p:sldId id="294" r:id="rId13"/>
    <p:sldId id="295" r:id="rId14"/>
    <p:sldId id="296" r:id="rId15"/>
    <p:sldId id="297" r:id="rId16"/>
    <p:sldId id="298" r:id="rId17"/>
    <p:sldId id="299" r:id="rId18"/>
    <p:sldId id="300" r:id="rId19"/>
    <p:sldId id="301" r:id="rId20"/>
    <p:sldId id="287" r:id="rId21"/>
    <p:sldId id="292" r:id="rId22"/>
    <p:sldId id="278" r:id="rId23"/>
  </p:sldIdLst>
  <p:sldSz cx="9144000" cy="6858000" type="screen4x3"/>
  <p:notesSz cx="6810375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без заголовка" id="{4776A62F-097E-4256-91C3-E80129D949E8}">
          <p14:sldIdLst>
            <p14:sldId id="268"/>
            <p14:sldId id="269"/>
            <p14:sldId id="275"/>
            <p14:sldId id="276"/>
            <p14:sldId id="277"/>
            <p14:sldId id="278"/>
            <p14:sldId id="27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68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51163" cy="497125"/>
          </a:xfrm>
          <a:prstGeom prst="rect">
            <a:avLst/>
          </a:prstGeom>
        </p:spPr>
        <p:txBody>
          <a:bodyPr vert="horz" lIns="91453" tIns="45726" rIns="91453" bIns="45726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7639" y="2"/>
            <a:ext cx="2951163" cy="497125"/>
          </a:xfrm>
          <a:prstGeom prst="rect">
            <a:avLst/>
          </a:prstGeom>
        </p:spPr>
        <p:txBody>
          <a:bodyPr vert="horz" lIns="91453" tIns="45726" rIns="91453" bIns="45726" rtlCol="0"/>
          <a:lstStyle>
            <a:lvl1pPr algn="r">
              <a:defRPr sz="1200"/>
            </a:lvl1pPr>
          </a:lstStyle>
          <a:p>
            <a:fld id="{2F9CC05D-D31A-451D-8B12-9B38DE5B2951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2950"/>
            <a:ext cx="4975225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53" tIns="45726" rIns="91453" bIns="45726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040" y="4722694"/>
            <a:ext cx="5448300" cy="4474131"/>
          </a:xfrm>
          <a:prstGeom prst="rect">
            <a:avLst/>
          </a:prstGeom>
        </p:spPr>
        <p:txBody>
          <a:bodyPr vert="horz" lIns="91453" tIns="45726" rIns="91453" bIns="45726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3664"/>
            <a:ext cx="2951163" cy="497125"/>
          </a:xfrm>
          <a:prstGeom prst="rect">
            <a:avLst/>
          </a:prstGeom>
        </p:spPr>
        <p:txBody>
          <a:bodyPr vert="horz" lIns="91453" tIns="45726" rIns="91453" bIns="45726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7639" y="9443664"/>
            <a:ext cx="2951163" cy="497125"/>
          </a:xfrm>
          <a:prstGeom prst="rect">
            <a:avLst/>
          </a:prstGeom>
        </p:spPr>
        <p:txBody>
          <a:bodyPr vert="horz" lIns="91453" tIns="45726" rIns="91453" bIns="45726" rtlCol="0" anchor="b"/>
          <a:lstStyle>
            <a:lvl1pPr algn="r">
              <a:defRPr sz="1200"/>
            </a:lvl1pPr>
          </a:lstStyle>
          <a:p>
            <a:fld id="{DF87A90D-1515-47A0-B81D-D5417E9E7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36800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-1636713" y="1187450"/>
            <a:ext cx="7897813" cy="592296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Rectangle 3"/>
          <p:cNvSpPr>
            <a:spLocks noGrp="1"/>
          </p:cNvSpPr>
          <p:nvPr>
            <p:ph type="body" idx="1"/>
          </p:nvPr>
        </p:nvSpPr>
        <p:spPr>
          <a:xfrm>
            <a:off x="461242" y="7503175"/>
            <a:ext cx="3702855" cy="7106914"/>
          </a:xfrm>
          <a:noFill/>
          <a:ln/>
        </p:spPr>
        <p:txBody>
          <a:bodyPr lIns="93361" tIns="46680" rIns="93361" bIns="46680"/>
          <a:lstStyle/>
          <a:p>
            <a:pPr eaLnBrk="1" hangingPunct="1">
              <a:spcBef>
                <a:spcPct val="0"/>
              </a:spcBef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316006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10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5072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11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5072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12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5072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13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5072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14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5072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15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5072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16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5072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17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5072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18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5072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19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5072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2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50728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20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5072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21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5072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22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5072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3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5072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4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5072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5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5072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6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5072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7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5072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8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5072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9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507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DC74E-E1EB-4E31-BEE5-F6DAFB7F51E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9B21-94A9-4092-80BE-2A005DA93E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2556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17FE7-CF70-489F-9575-DECBD26BD60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9B21-94A9-4092-80BE-2A005DA93E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4044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7B222-25A9-4274-962E-55AF7644A1F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9B21-94A9-4092-80BE-2A005DA93E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9034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8080D-CE14-4739-8F8E-431642AFFFE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9B21-94A9-4092-80BE-2A005DA93E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5393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673F-237B-436E-A9E2-AF652AA22C2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9B21-94A9-4092-80BE-2A005DA93E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2167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E7C73-644B-4486-A2AF-884712C1447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9B21-94A9-4092-80BE-2A005DA93E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318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FFF45-CBB4-4DBE-BD4B-7B6065729FA1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9B21-94A9-4092-80BE-2A005DA93E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3769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20F44-42C4-4328-9E3B-DBEECB78475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9B21-94A9-4092-80BE-2A005DA93E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4059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894BC-C289-4BE6-9CB3-92CC7C2D57A1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9B21-94A9-4092-80BE-2A005DA93E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6720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8B198-3074-4B29-8F12-7C5D1B5505F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9B21-94A9-4092-80BE-2A005DA93E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4469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F0C99-BC34-4060-9587-B9C750512E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9B21-94A9-4092-80BE-2A005DA93E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9328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1392" fontAlgn="base">
              <a:spcBef>
                <a:spcPct val="0"/>
              </a:spcBef>
              <a:spcAft>
                <a:spcPct val="0"/>
              </a:spcAft>
              <a:defRPr/>
            </a:pPr>
            <a:fld id="{2321C752-ECE5-4854-A46C-3AC295E2A89C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Times New Roman" pitchFamily="18" charset="0"/>
              </a:rPr>
              <a:pPr defTabSz="901392" fontAlgn="base">
                <a:spcBef>
                  <a:spcPct val="0"/>
                </a:spcBef>
                <a:spcAft>
                  <a:spcPct val="0"/>
                </a:spcAft>
                <a:defRPr/>
              </a:pPr>
              <a:t>15.02.2022</a:t>
            </a:fld>
            <a:endParaRPr lang="ru-RU">
              <a:solidFill>
                <a:prstClr val="black">
                  <a:tint val="75000"/>
                </a:prstClr>
              </a:solidFill>
              <a:latin typeface="Times New Roman" pitchFamily="18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1392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  <a:latin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1392" fontAlgn="base">
              <a:spcBef>
                <a:spcPct val="0"/>
              </a:spcBef>
              <a:spcAft>
                <a:spcPct val="0"/>
              </a:spcAft>
              <a:defRPr/>
            </a:pPr>
            <a:fld id="{789EEAF2-254C-46A5-856C-CAA25BDA777D}" type="slidenum">
              <a:rPr lang="ru-RU" smtClean="0">
                <a:solidFill>
                  <a:prstClr val="black">
                    <a:tint val="75000"/>
                  </a:prstClr>
                </a:solidFill>
                <a:latin typeface="Times New Roman" pitchFamily="18" charset="0"/>
              </a:rPr>
              <a:pPr defTabSz="901392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204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hyperlink" Target="consultantplus://offline/ref=DB102C9719841445BAAA629AA17E539EE06555672E935F862F913AA34B3BC8777B5E43A68B26DA616EE0314E8441p0N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lum bright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1" y="1412776"/>
            <a:ext cx="8540792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3" name="Text Box 6"/>
          <p:cNvSpPr txBox="1">
            <a:spLocks noChangeArrowheads="1"/>
          </p:cNvSpPr>
          <p:nvPr/>
        </p:nvSpPr>
        <p:spPr bwMode="auto">
          <a:xfrm>
            <a:off x="351698" y="298058"/>
            <a:ext cx="8440615" cy="583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13" tIns="45055" rIns="90113" bIns="45055">
            <a:spAutoFit/>
          </a:bodyPr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600" b="1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600" b="1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6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1124744"/>
            <a:ext cx="784887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01392" fontAlgn="base">
              <a:spcAft>
                <a:spcPct val="0"/>
              </a:spcAft>
              <a:defRPr/>
            </a:pPr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Arial" charset="0"/>
            </a:endParaRPr>
          </a:p>
          <a:p>
            <a:pPr lvl="0" algn="ctr" defTabSz="901392" fontAlgn="base">
              <a:spcAft>
                <a:spcPct val="0"/>
              </a:spcAft>
              <a:defRPr/>
            </a:pP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ПОРЯДОК РАСХОДОВАНИЯ СРЕДСТВ ГРАНТОВ, ПРЕДОСТАВЛЕННЫХ ИЗ ОБЛАСТНОГО БЮДЖЕТА НА РАЗВИТИЕ СЕМЕЙНЫХ ФЕРМ</a:t>
            </a:r>
            <a:endParaRPr lang="ru-RU" sz="4000" b="1" dirty="0" smtClean="0">
              <a:solidFill>
                <a:schemeClr val="tx2">
                  <a:lumMod val="75000"/>
                </a:schemeClr>
              </a:solidFill>
              <a:latin typeface="Arial" charset="0"/>
              <a:cs typeface="Times New Roman" pitchFamily="18" charset="0"/>
            </a:endParaRPr>
          </a:p>
          <a:p>
            <a:pPr lvl="0" algn="ctr" defTabSz="901392" fontAlgn="base">
              <a:spcAft>
                <a:spcPct val="0"/>
              </a:spcAft>
              <a:defRPr/>
            </a:pPr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Arial" charset="0"/>
            </a:endParaRPr>
          </a:p>
          <a:p>
            <a:pPr lvl="0" algn="ctr" defTabSz="901392" fontAlgn="base">
              <a:spcAft>
                <a:spcPct val="0"/>
              </a:spcAft>
              <a:defRPr/>
            </a:pPr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Arial" charset="0"/>
            </a:endParaRPr>
          </a:p>
          <a:p>
            <a:pPr lvl="0" algn="ctr" defTabSz="901392" fontAlgn="base">
              <a:spcAft>
                <a:spcPct val="0"/>
              </a:spcAft>
              <a:defRPr/>
            </a:pPr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Arial" charset="0"/>
            </a:endParaRPr>
          </a:p>
          <a:p>
            <a:pPr lvl="0" algn="ctr" defTabSz="901392" fontAlgn="base">
              <a:spcAft>
                <a:spcPct val="0"/>
              </a:spcAft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2022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ГОД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4356" y="5802731"/>
            <a:ext cx="1944216" cy="822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0353" y="5830613"/>
            <a:ext cx="194468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3714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5373216"/>
            <a:ext cx="1080120" cy="1068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lum bright="21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5"/>
            <a:ext cx="8476384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4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645024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9509" y="1666083"/>
            <a:ext cx="42404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229198"/>
            <a:ext cx="1627816" cy="120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395536" y="1268760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разработка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проектной документации строительства, реконструкции или модернизации объектов для производства, хранения и переработки сельскохозяйственной продукции на сельской территории или на территории сельской агломерации Кировской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области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3528" y="2636912"/>
            <a:ext cx="856895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договор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изготовление проектной документации,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сдачи-приемки выполненных проектных работ,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положительное заключение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государственной экспертизы проектной документации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положительный результат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проверки достоверности определения сметной стоимости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484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5373216"/>
            <a:ext cx="1080120" cy="1068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lum bright="21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5"/>
            <a:ext cx="8476384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4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645024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9509" y="1666083"/>
            <a:ext cx="42404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229198"/>
            <a:ext cx="1627816" cy="120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51520" y="1196752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Приобретение, строительство,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реконструкция,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капитальный ремонт или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модернизация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объектов для производства, хранения и переработки сельскохозяйственной продукции на сельской территории или на территории сельской агломерации Кировской области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2564904"/>
            <a:ext cx="83529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случае использования средств гранта на приобретение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объектов: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договоры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купли-продажи объектов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документы, удостоверяющие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государственную регистрацию права собственности победителя конкурса на указанные объекты,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договоры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купли-продажи объектов (в случае приобретения модульного объекта у его производителя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484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lum bright="21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5"/>
            <a:ext cx="8476384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4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645024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9509" y="1666083"/>
            <a:ext cx="42404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589240"/>
            <a:ext cx="1627816" cy="846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51520" y="1196752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Приобретение, строительство,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реконструкция,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капитальный ремонт или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модернизация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объектов для производства, хранения и переработки сельскохозяйственной продукции на сельской территории или на территории сельской агломерации Кировской области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2420888"/>
            <a:ext cx="83529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случае использования средств гранта на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строительство (реконструкцию) объектов: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проектная документация, имеющая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положительное заключение государственной экспертизы проектной документации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положительный результат проверки достоверности определения сметной стоимости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разрешение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строительство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(реконструкцию) объекта;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документ,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удостоверяющих государственную регистрацию права на объект недвижимости, подлежащий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реконструкции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484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5373216"/>
            <a:ext cx="1080120" cy="1068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lum bright="21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5"/>
            <a:ext cx="8476384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4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645024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9509" y="1666083"/>
            <a:ext cx="42404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229198"/>
            <a:ext cx="1627816" cy="120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51520" y="1196752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Приобретение, строительство,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реконструкция,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капитальный ремонт или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модернизация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объектов для производства, хранения и переработки сельскохозяйственной продукции на сельской территории или на территории сельской агломерации Кировской области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2420888"/>
            <a:ext cx="83529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случае использования средств гранта на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строительство объектов, не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являющихся объектами капитального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строительства: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смета, имеющая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положительный результат проверки достоверности определения сметной стоимости работ</a:t>
            </a:r>
          </a:p>
        </p:txBody>
      </p:sp>
    </p:spTree>
    <p:extLst>
      <p:ext uri="{BB962C8B-B14F-4D97-AF65-F5344CB8AC3E}">
        <p14:creationId xmlns:p14="http://schemas.microsoft.com/office/powerpoint/2010/main" xmlns="" val="211484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5373216"/>
            <a:ext cx="1080120" cy="1068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lum bright="21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5"/>
            <a:ext cx="8476384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4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645024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9509" y="1666083"/>
            <a:ext cx="42404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229198"/>
            <a:ext cx="1627816" cy="120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51520" y="1196752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Приобретение, строительство,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реконструкция,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капитальный ремонт или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модернизация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объектов для производства, хранения и переработки сельскохозяйственной продукции на сельской территории или на территории сельской агломерации Кировской области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2420888"/>
            <a:ext cx="83529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случае использования средств гранта на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капитальный ремонт объектов: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смета, составленная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основании дефектной ведомости, утвержденной застройщиком или техническим заказчиком,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имеющая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положительный результат проверки достоверности определения сметной стоимости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работ;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документ, удостоверяющий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государственную регистрацию права на объект недвижимости, подлежащий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капитальному ремонту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484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5373216"/>
            <a:ext cx="1080120" cy="1068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lum bright="21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5"/>
            <a:ext cx="8476384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4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645024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9509" y="1666083"/>
            <a:ext cx="42404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229198"/>
            <a:ext cx="1627816" cy="120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51520" y="1196752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Приобретение, строительство,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реконструкция,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капитальный ремонт или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модернизация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объектов для производства, хранения и переработки сельскохозяйственной продукции на сельской территории или на территории сельской агломерации Кировской области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2420888"/>
            <a:ext cx="835292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случае использования средств гранта на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модернизацию объектов: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смета, имеющая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положительный результат проверки достоверности определения сметной стоимости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договор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поставку оборудования и техники, входящих в состав сметы;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документы, подтверждающие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получение единиц оборудования и техники, входящих в состав сметы;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платежные документы, подтверждающие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оплату оборудования и техники, входящих в состав сметы;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акт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 приеме-передаче оборудования в монтаж по форме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ОС-15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«Акт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 приеме-передаче оборудования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монтаж»,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документ, удостоверяющий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государственную регистрацию права на объект недвижимости, подлежащий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модернизации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484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5373216"/>
            <a:ext cx="1080120" cy="1068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lum bright="21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5"/>
            <a:ext cx="8476384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4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645024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9509" y="1666083"/>
            <a:ext cx="42404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229198"/>
            <a:ext cx="1627816" cy="120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51520" y="1196752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Приобретение, строительство,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реконструкция,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капитальный ремонт или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модернизация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объектов для производства, хранения и переработки сельскохозяйственной продукции на сельской территории или на территории сельской агломерации Кировской области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2420888"/>
            <a:ext cx="83529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При проведении работ по строительству (реконструкции), капитальному ремонту и модернизации подрядным способом: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договоры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подряда на выполнение указанных работ,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 приемке выполненных работ (форма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№ КС-2),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справки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 выполненных работах и произведенных затратах (форма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№ КС-3),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графики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выполнения строительно-монтажных работ, заверенных заказчиком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подрядчиком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484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5373216"/>
            <a:ext cx="1080120" cy="1068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lum bright="21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5"/>
            <a:ext cx="8476384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4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645024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9509" y="1666083"/>
            <a:ext cx="42404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229198"/>
            <a:ext cx="1627816" cy="120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51520" y="1196752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Приобретение, строительство,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реконструкция,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капитальный ремонт или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модернизация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объектов для производства, хранения и переработки сельскохозяйственной продукции на сельской территории или на территории сельской агломерации Кировской области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2420888"/>
            <a:ext cx="835292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При проведении работ по строительству (реконструкции), капитальному ремонту и модернизации хозяйственным способом: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документы, подтверждающие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приобретение строительных материалов,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счета-фактуры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(или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счета)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оплату приобретенных (приобретаемых)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строительных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материалов,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дефектный акт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осмотра,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накладные, акты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приема-передачи строительных материалов,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списание строительных материалов,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приказ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 назначении ответственного лица за строительные работы,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график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проведения работ хозяйственным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способом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484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5373216"/>
            <a:ext cx="1080120" cy="1068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lum bright="21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5"/>
            <a:ext cx="8476384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4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645024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9509" y="1666083"/>
            <a:ext cx="42404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229198"/>
            <a:ext cx="1627816" cy="120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51520" y="1196752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Приобретение автономных источников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электро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и газоснабжения, обустройство автономных источников водоснабжения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1988840"/>
            <a:ext cx="835292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случае использования средств на приобретение автономных источников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электро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 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газоснабжения: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договоры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поставки (купли-продажи),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счета-фактуры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(или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счета)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оплату приобретенных (приобретаемых) автономных источников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электро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газоснабжения.</a:t>
            </a: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случае использования средств гранта на обустройство автономных источников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водоснабжения: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локальная смета, договоры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обустройство автономных источников водоснабжения,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счета-фактуры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(или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счета)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оплату выполненных работ,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сдачи-приемки выполненных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484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5373216"/>
            <a:ext cx="1080120" cy="1068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lum bright="21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5"/>
            <a:ext cx="8476384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4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645024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9509" y="1666083"/>
            <a:ext cx="42404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229198"/>
            <a:ext cx="1627816" cy="120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51520" y="1196752"/>
            <a:ext cx="84969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Погашение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более 20% привлекаемого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реализацию проекта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грантополучателя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льготного инвестиционного кредита в соответствии с постановлением Правительства Российской Федерации от 29.12.2016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№ 1528 и уплата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процентов по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указанному кредиту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течение 18 месяцев со дня получения гранта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2636912"/>
            <a:ext cx="83529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кредитные договоры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приложением графика погашения льготного инвестиционного кредита и уплаты процентов,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выписки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ссудного счета на дату погашения такого кредита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документы, подтверждающие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целевое расходование льготного инвестиционного кредита, полученного в соответствии 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постановлением Правительства Российской Федерации от 29.12.2016 № 1528,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документы, подтверждающие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оплату по заключенным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договорам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484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06848" y="5157191"/>
            <a:ext cx="235267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lum bright="28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19" y="1484784"/>
            <a:ext cx="8548393" cy="3672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2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6647" y="1628800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51520" y="1268760"/>
            <a:ext cx="856895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ПОБЕДИТЕЛИ КОНКУРСА ПО ОТБОРУ СЕНМЕЙНЫХ ФЕРМ ДЛЯ ПРЕДОСТАВЛЕНИЯ ГРАНТОВ ИЗ ОБЛАСТНОГО БЮДЖЕТА НА РАЗВИТИЕ СЕМЕЙНЫХ ФЕРМ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ТЕЧЕНИЕ 10 РАБОЧИХ ДНЕЙ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ЗАКЛЮЧАЮТ СОГЛАШЕНИЕ О ПРЕДОСТАВЛЕНИИ ГРАНТА В СИСТЕМЕ «ЭЛЕКТРОННЫЙ БЮДЖЕТ»</a:t>
            </a: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3284984"/>
            <a:ext cx="84969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СЛУЧАЕ НАРУШЕНИЯ ЭТОГО СРОКА МИНИСТЕРСТВОМ СЕЛЬСКОГО ХОЗЯЙСТВА И ПРОДОВОЛЬСТВИЯ КИРОВСКОЙ ОБЛАСТИ ОТМЕНЯЕТСЯ РАСПОРЯЖЕНИЕ О ПРИЗНАНИИ ТАКОГО ЗАЯВИТЕЛЯ ПОБЕДИТЕЛЕМ КОНКУРСА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169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5373216"/>
            <a:ext cx="1080120" cy="1068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lum bright="21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5"/>
            <a:ext cx="8476384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4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645024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9509" y="1666083"/>
            <a:ext cx="42404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229198"/>
            <a:ext cx="1627816" cy="120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467544" y="1556792"/>
            <a:ext cx="8352928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случае получения отказа в приеме документов победитель конкурса после устранения оснований для отказа вправе вновь подать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документы в установленном порядке.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Ответственность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недостоверность представляемых победителями конкурса документов несут победители конкурса.</a:t>
            </a:r>
          </a:p>
          <a:p>
            <a:pPr marL="354013" lvl="0" indent="-35401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</a:pPr>
            <a:endParaRPr lang="ru-RU" sz="16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484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5" y="5445224"/>
            <a:ext cx="4803975" cy="91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lum bright="24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1"/>
            <a:ext cx="8476383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3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6647" y="1628800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54487" y="1700808"/>
            <a:ext cx="39895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439" y="5582344"/>
            <a:ext cx="4599448" cy="775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51520" y="1268760"/>
            <a:ext cx="8568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ОРГАН МЕСТНОГО САМОУПРАВЛЕНИЯ ИЛИ МИНИСТЕРСТВО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23528" y="2132856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1772816"/>
            <a:ext cx="835292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ПРИНИМАЕТ ДОКУМЕНТЫ ОТ ПОБЕДИТЕЛЯ КОНКУРСА, РЕГИСТРИРУЕТ В ЖУРНАЛЕ РЕГИСТРАЦИИ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buAutoNum type="arabicPeriod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ПОЗДНЕЕ ТРЕХ РАБОЧИХ ДНЕЙ СО ДНЯ РЕГИСТРАЦИИ ДОКУМЕНТОВ ПРОВЕРЯЕТ:</a:t>
            </a:r>
          </a:p>
          <a:p>
            <a:pPr marL="342900" indent="-342900"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ПОЛНОТУ ПРЕДСТАВЛЕННЫХ ДОКУМЕНТОВ</a:t>
            </a:r>
          </a:p>
          <a:p>
            <a:pPr marL="342900" indent="-342900"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ДОСТОВЕРНОСТЬ СВЕДЕНИЙ</a:t>
            </a:r>
          </a:p>
          <a:p>
            <a:pPr marL="342900" indent="-342900"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СОБЛЮДЕНИЕ ФОРМ И СРОКОВ ПРЕДСТАВЛЕНИЯ ДОКУМЕНТОВ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buAutoNum type="arabicPeriod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СЛУЧАЕ ВЫЯВЛЕНИЯ НАРУШЕНИЙ ТРЕБОВАНИЙ ВОЗВРАЩАЕТ ДОКУМЕНТЫ ПОБЕДИТЕЛЮ КОНКУРСА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buAutoNum type="arabicPeriod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 ОТСУТСТВИИ ОСНОВАНИЙ ДЛЯ ОТКАЗА В ПРИЕМЕ ДОКУМЕНТОВ, ДЕЛАЕТ ОТМЕТКУ В ОПИСИ И ВОЗВРАЩАЕТ ОДИН ЭКЗЕМПЛЯР ПОБЕДИТЕЛЮ КОНКУРСА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250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lum bright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8476384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6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6647" y="1628800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9509" y="1669867"/>
            <a:ext cx="402445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45728" y="5517232"/>
            <a:ext cx="1692302" cy="1015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23528" y="2276872"/>
            <a:ext cx="85689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xmlns="" val="392268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lum bright="28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19" y="1484784"/>
            <a:ext cx="8548393" cy="3672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06848" y="5157191"/>
            <a:ext cx="235267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3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6647" y="1628800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51520" y="1556792"/>
            <a:ext cx="85689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ДЕНЕЖНЫЕ СРЕДСТВА ПЕРЕЧИСЛЯЮТСЯ НА ЛИЦЕВОЙ СЧЕТ ПОБЕДИТЕЛЯ КОНКУРСА, ОТКРЫТЫЙ В МИНИСТЕРСТВЕ ФИНАНСОВ КИРОВСКОЙ ОБЛАСТИ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РАЗМЕРЕ 100% СУММЫ ГРАНТА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УКАЗАННОЙ В СОГЛАШЕНИИ.</a:t>
            </a: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СРОК ОСВОЕНИЯ СРЕДСТВ ГРАНТА СОСТАВЛЯЕТ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БОЛЕЕ 24 МЕСЯЦЕВ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ПОЛУЧЕНИЯ УКАЗАННЫХ СРЕДСТВ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169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06848" y="5157191"/>
            <a:ext cx="235267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lum bright="28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19" y="1484784"/>
            <a:ext cx="8548393" cy="3672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4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6647" y="1628800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51520" y="1268760"/>
            <a:ext cx="8568952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ПОБЕДИТЕЛЬ КОНКУРСА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расходования со счета средств гранта представляет 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ОРГАН МЕСТНОГО САМОУПРАВЛЕНИЯ</a:t>
            </a:r>
          </a:p>
          <a:p>
            <a:pPr algn="ctr"/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ИЛИ В МИНИСТЕРСТВО СЕЛЬСКОГО ХОЗЯЙСТВА И ПРОДОВОЛЬСТВИЯ КИРОВСКОЙ ОБЛАСТИ</a:t>
            </a:r>
          </a:p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случае, если орган местного самоуправления, на территории которого осуществляет деятельность заявитель, не наделен отдельными государственными полномочиями Кировской области по поддержке сельскохозяйственного производства) 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следующие документы: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2204864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354169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5" y="5445224"/>
            <a:ext cx="4803975" cy="91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lum bright="24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1"/>
            <a:ext cx="8476383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5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6647" y="1628800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54487" y="1700808"/>
            <a:ext cx="39895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439" y="5582344"/>
            <a:ext cx="4599448" cy="775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51520" y="1268760"/>
            <a:ext cx="8568952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ОПИСЬ ПОДАННЫХ ДОКУМЕНТОВ ДЛЯ РАСХОДОВАНИЯ ГРАНТА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(В 2-Х ЭКЗЕМПЛЯРАХ)</a:t>
            </a: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КОПИЯ СОГЛАШЕНИЯ О ПРЕДОСТАВЛЕНИИ ГРАНТА </a:t>
            </a:r>
          </a:p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(ОДИН РАЗ  ПРИ ПЕРВОМ ОБРАЩЕНИИ)</a:t>
            </a: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ДОКУМЕНТЫ, ПОДТВЕРЖДАЮЩИЕ ОПЛАТУ ЧАСТИ СТОИМОСТИ КАЖДОГО НАИМЕНОВАНИЯ ЗАТРАТ ЗА СЧЕТ СОБСТВЕННЫХ СРЕДСТВ</a:t>
            </a:r>
          </a:p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(ВЫПИСКА СО СЧЕТА ПОЛУЧАТЕЛЯ ГРАНТА, ПЛАТЕЖНОЕ ПОРУЧЕНИЕ С ОТМЕТКОЙ БАНКА, ИНОЙ ДОКУМЕНТ)</a:t>
            </a: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КОПИЯ БИЗНЕС-ПЛАНА, ПРЕДСТАВЛЕННОГО НА КОНКУРСНЫЙ ОТБОР</a:t>
            </a:r>
          </a:p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(ОДИН РАЗ ПРИ ПЕРВОМ ОБРАЩЕНИИ, А ТАКЖЕ В СЛУЧАЕ ВНЕСЕНИЯ  ИЗМЕНЕНИЙ В БИЗНЕС-ПЛАН)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16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РАСХОДОВАНИЕ СРЕДСТВ ГРАНТА ДОЛЖНО ОСУЩЕСТВЛЯТЬСЯ СТРОГО 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СООТВЕТСТВИИ С БИЗНЕС-ПЛАНОМ ПО НАПРАВЛЕНИЯМ, УКАЗАННЫМ 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ТАБЛИЦЕ 12 БИЗНЕС-ПЛАНА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250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5" y="5445224"/>
            <a:ext cx="4803975" cy="91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lum bright="24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1"/>
            <a:ext cx="8476383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6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6647" y="1628800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54487" y="1700808"/>
            <a:ext cx="39895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439" y="5582344"/>
            <a:ext cx="4599448" cy="775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51520" y="1268760"/>
            <a:ext cx="85689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42900" algn="ctr" fontAlgn="base">
              <a:spcBef>
                <a:spcPct val="0"/>
              </a:spcBef>
              <a:spcAft>
                <a:spcPct val="0"/>
              </a:spcAft>
              <a:tabLst>
                <a:tab pos="8010525" algn="l"/>
              </a:tabLst>
            </a:pP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Направления 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расходования гранта на развитие семейной фермы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3429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010525" algn="l"/>
              </a:tabLst>
            </a:pP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                          Таблица 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12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3429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010525" algn="l"/>
              </a:tabLst>
            </a:pP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План расходов суммы гранта на развитие семейной фермы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467544" y="2132856"/>
          <a:ext cx="8280919" cy="3837069"/>
        </p:xfrm>
        <a:graphic>
          <a:graphicData uri="http://schemas.openxmlformats.org/drawingml/2006/table">
            <a:tbl>
              <a:tblPr/>
              <a:tblGrid>
                <a:gridCol w="432048"/>
                <a:gridCol w="1368152"/>
                <a:gridCol w="1152128"/>
                <a:gridCol w="2016224"/>
                <a:gridCol w="1008112"/>
                <a:gridCol w="864096"/>
                <a:gridCol w="648072"/>
                <a:gridCol w="792087"/>
              </a:tblGrid>
              <a:tr h="194288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№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п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/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п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Виды расходов 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Период осуществления расходов 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Источники финансирования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Цена за </a:t>
                      </a:r>
                      <a:r>
                        <a:rPr lang="ru-RU" sz="1200" spc="-30">
                          <a:latin typeface="Times New Roman"/>
                          <a:ea typeface="Times New Roman"/>
                        </a:rPr>
                        <a:t>единицу,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рублей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Количе-ство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единиц 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Сумма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рублей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28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Наименование источника финансирования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Размер </a:t>
                      </a:r>
                      <a:r>
                        <a:rPr lang="ru-RU" sz="1200" spc="-30" dirty="0" err="1" smtClean="0">
                          <a:latin typeface="Times New Roman"/>
                          <a:ea typeface="Times New Roman"/>
                        </a:rPr>
                        <a:t>финансирова-ния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, % 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7598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1.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КОМБАЙН ЗЕРНОУБОРОЧ-НЫЙ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АПРЕЛЬ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2022</a:t>
                      </a:r>
                      <a:r>
                        <a:rPr lang="ru-RU" sz="1100" baseline="0" dirty="0" smtClean="0">
                          <a:latin typeface="Times New Roman"/>
                          <a:ea typeface="Times New Roman"/>
                        </a:rPr>
                        <a:t> ГОДА –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aseline="0" dirty="0" smtClean="0">
                          <a:latin typeface="Times New Roman"/>
                          <a:ea typeface="Times New Roman"/>
                        </a:rPr>
                        <a:t>МАРТ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aseline="0" dirty="0" smtClean="0">
                          <a:latin typeface="Times New Roman"/>
                          <a:ea typeface="Times New Roman"/>
                        </a:rPr>
                        <a:t> 2024 ГОДА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100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5000000,0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5000000,0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9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в том числе: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0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собственные средства, в том числе заемные средства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не менее 40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2000000,0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2000000,0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6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средства гранта 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не более 60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3000000,0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3000000,0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051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2.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не более 20% от стоимости </a:t>
                      </a:r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проекта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в том числе: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собственные средства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не менее 20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0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средства гранта 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не более 80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26">
                <a:tc row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</a:rPr>
                        <a:t>Итого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в том числе: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0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собственные средства, в том числе заемные средства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средства гранта  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х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70250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5" y="5445224"/>
            <a:ext cx="4803975" cy="91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lum bright="24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1"/>
            <a:ext cx="8476383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7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6647" y="1628800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54487" y="1700808"/>
            <a:ext cx="39895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439" y="5582344"/>
            <a:ext cx="4599448" cy="775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51520" y="1268760"/>
            <a:ext cx="85689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ЗАВЕРЕННЫЕ ПОБЕДИТЕЛЕМ КОНКУРСА КОПИИ ДОКУМЕНТОВ, ПОДТВЕРЖДАЮЩИХ НАПРАВЛЕНИЕ РАСХОДОВНИЯ ГРАНТА:</a:t>
            </a: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комплектация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объектов для производства, хранения и переработки сельскохозяйственной продукции оборудованием, сельскохозяйственной техникой и специализированным транспортом и их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монтаж</a:t>
            </a:r>
          </a:p>
          <a:p>
            <a:pPr algn="ctr"/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Перечень оборудования, сельскохозяйственной техники, специализированного транспорта утвержден распоряжением министерства сельского хозяйства и продовольствия Кировской области от 21.06.2021 № 62 (приложение № 6) и  предусматривает коды в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соответствии с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Общероссийским классификатором продукции по видам экономической деятельности (ОК 034-2014 (КПЕС 2008))</a:t>
            </a:r>
          </a:p>
          <a:p>
            <a:endParaRPr lang="ru-RU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Например: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28.30.5 Машины для уборки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урожая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28.30.82.110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Установки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доильные</a:t>
            </a:r>
            <a:endParaRPr lang="ru-RU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23528" y="2132856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250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5" y="5445224"/>
            <a:ext cx="4803975" cy="91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lum bright="24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1"/>
            <a:ext cx="8476383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3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6647" y="1628800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54487" y="1700808"/>
            <a:ext cx="39895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439" y="5582344"/>
            <a:ext cx="4599448" cy="775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323528" y="2132856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1268760"/>
            <a:ext cx="84969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договоры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поставки (купли-продажи), 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счета-фактуры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(или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счета)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оплату,</a:t>
            </a: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акты приема-передачи,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копии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технических паспортов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сертификатов соответствия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или иных документов, выданных лицом, система добровольной сертификации которого зарегистрирована Управлением развития информационного обеспечения и аккредитации Федерального агентства по техническому регулированию и метрологии,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или иного документа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выданного производителем или официальным представителем производителя, 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содержащего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сведения об отнесении каждой из единиц приобретенной (приобретаемой) техники и (или) оборудования к тому или иному коду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Общероссийского классификатора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продукции по видам экономической деятельности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  <a:hlinkClick r:id="rId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250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5" y="5445224"/>
            <a:ext cx="4803975" cy="91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lum bright="24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1"/>
            <a:ext cx="8476383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3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6647" y="1628800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54487" y="1700808"/>
            <a:ext cx="39895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439" y="5582344"/>
            <a:ext cx="4599448" cy="775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323528" y="2132856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1484784"/>
            <a:ext cx="8352928" cy="4108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Приобретение в соответствии с действующим законодательством, 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том числе ветеринарным, сельскохозяйственных животных (за исключением свиней) и птицы, а также рыбопосадочного материала. 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этом планируемое маточное поголовье не должно превышать: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крупного рогатого скота - 400 голов;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овец (коз) - 500 условных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голов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договоры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поставки (купли-продажи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), </a:t>
            </a:r>
          </a:p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счета-фактуры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(или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счета)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оплату, </a:t>
            </a:r>
          </a:p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приема-передачи сельскохозяйственных животных,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ветеринарные сопроводительные документы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250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2320</TotalTime>
  <Words>1741</Words>
  <Application>Microsoft Office PowerPoint</Application>
  <PresentationFormat>Экран (4:3)</PresentationFormat>
  <Paragraphs>324</Paragraphs>
  <Slides>22</Slides>
  <Notes>22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Никитина Анастасия Владимировна</dc:creator>
  <cp:lastModifiedBy>omf2</cp:lastModifiedBy>
  <cp:revision>227</cp:revision>
  <cp:lastPrinted>2018-09-20T06:27:38Z</cp:lastPrinted>
  <dcterms:created xsi:type="dcterms:W3CDTF">2018-06-28T17:42:36Z</dcterms:created>
  <dcterms:modified xsi:type="dcterms:W3CDTF">2022-02-15T15:30:32Z</dcterms:modified>
</cp:coreProperties>
</file>