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336" r:id="rId3"/>
    <p:sldId id="337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03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31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2143958"/>
      </p:ext>
    </p:extLst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2448544"/>
      </p:ext>
    </p:extLst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5440543"/>
      </p:ext>
    </p:extLst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6638950"/>
      </p:ext>
    </p:extLst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0390892"/>
      </p:ext>
    </p:extLst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2494767"/>
      </p:ext>
    </p:extLst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162238"/>
      </p:ext>
    </p:extLst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9960608"/>
      </p:ext>
    </p:extLst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2747947"/>
      </p:ext>
    </p:extLst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934762"/>
      </p:ext>
    </p:extLst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7179346"/>
      </p:ext>
    </p:extLst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0088-D79A-4A32-8852-BA7C763C752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8F182-D0C6-4840-91B6-44B07B151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0938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kleverkirov@mail.ru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253714" y="6391475"/>
            <a:ext cx="343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Киров 2022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915" name="Picture 3" descr="http://dsx-kirov.ru/images/header-ger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9388"/>
            <a:ext cx="1647825" cy="2019301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2717800" y="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компетенций в сфере сельскохозяйственной кооперации и поддержки фермеров Кировской области</a:t>
            </a:r>
          </a:p>
        </p:txBody>
      </p:sp>
      <p:pic>
        <p:nvPicPr>
          <p:cNvPr id="12" name="Picture 812" descr="https://static1.bigstockphoto.com/1/7/2/large1500/271970413.jpg"/>
          <p:cNvPicPr>
            <a:picLocks noChangeAspect="1" noChangeArrowheads="1"/>
          </p:cNvPicPr>
          <p:nvPr/>
        </p:nvPicPr>
        <p:blipFill>
          <a:blip r:embed="rId3" cstate="print"/>
          <a:srcRect r="-89" b="10042"/>
          <a:stretch>
            <a:fillRect/>
          </a:stretch>
        </p:blipFill>
        <p:spPr bwMode="auto">
          <a:xfrm>
            <a:off x="10632167" y="159498"/>
            <a:ext cx="1312549" cy="108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867993" y="2306230"/>
            <a:ext cx="402879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Консультационные услуги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s://cf2.ppt-online.org/files2/slide/k/ktOFQRVnCof83GqvIcXw5sM2iN10zdEZubLKep/slide-2.jpg"/>
          <p:cNvPicPr/>
          <p:nvPr/>
        </p:nvPicPr>
        <p:blipFill>
          <a:blip r:embed="rId4" cstate="print"/>
          <a:srcRect l="4251" t="1071" r="62446" b="52500"/>
          <a:stretch>
            <a:fillRect/>
          </a:stretch>
        </p:blipFill>
        <p:spPr bwMode="auto">
          <a:xfrm>
            <a:off x="4960419" y="3212490"/>
            <a:ext cx="1978634" cy="206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://gov.cap.ru/Content2021/news/202112/26/Original/konsultacii_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7669" y="3337092"/>
            <a:ext cx="3294331" cy="3294331"/>
          </a:xfrm>
          <a:prstGeom prst="rect">
            <a:avLst/>
          </a:prstGeom>
          <a:noFill/>
        </p:spPr>
      </p:pic>
      <p:pic>
        <p:nvPicPr>
          <p:cNvPr id="10" name="Picture 4" descr="http://sales-school.ru/wp-content/uploads/2021/09/%D0%A2%D1%80%D0%B5%D0%BD%D0%B8%D0%BD%D0%B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983455"/>
            <a:ext cx="4761151" cy="2874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86678171"/>
      </p:ext>
    </p:extLst>
  </p:cSld>
  <p:clrMapOvr>
    <a:masterClrMapping/>
  </p:clrMapOvr>
  <p:transition advTm="4000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68" y="491208"/>
            <a:ext cx="114670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Центр компетенций оказывает и групповые консультации, с возможностью выезда в районы Кировской области, по темам, указанным в Государственном задании, а так же по индивидуальным заявкам органов местного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самоуправления, осуществляющие отдельные государственные полномочия в области по поддержке сельскохозяйственного производства, крестьянские (фермерские) хозяйства, индивидуальные предприниматели, сельскохозяйственные потребительские кооперативы, оказывающие услуги в области сельского хозяйства.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clipart4biz.com/images/administered-clipart-committee-member-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sales-school.ru/wp-content/uploads/2021/09/%D0%A2%D1%80%D0%B5%D0%BD%D0%B8%D0%BD%D0%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9102" y="2794707"/>
            <a:ext cx="5614045" cy="3389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8960" y="5618922"/>
            <a:ext cx="9001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 !!!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297" y="177800"/>
            <a:ext cx="1174142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</a:p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компетенций в сфере сельскохозяйственной кооперации и поддержки фермеров Кировской области</a:t>
            </a:r>
          </a:p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(структурное подразделение  КОГБУ «ЦСХК «Клевера Нечерноземья»):</a:t>
            </a:r>
          </a:p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 Киров, ул. Преображенская, 66, </a:t>
            </a:r>
            <a:r>
              <a:rPr lang="ru-RU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215.</a:t>
            </a:r>
          </a:p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тел. (8332) 64-02-56</a:t>
            </a: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kleverkirov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mail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800" b="1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kleverkirov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426566"/>
            <a:ext cx="12192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юрисконсульт, консультант: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Ба̀тюсь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Алёна Дмитриевна тел. 64-99-98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бухгалтер, консультант: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Малафеева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Ольга Геннадьевна, тел. 64-01-91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главные агрономы, консультанты: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Зязева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Елена Николаевна, Мамаева Надежда Сергеевна, тел. 64-42-41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главные зоотехники, консультанты: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Скуматова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Светлана  Юрьевна,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Бякова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Наталия Сергеевна, тел. 64-69-34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3896974"/>
      </p:ext>
    </p:extLst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861944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4274" name="Picture 2" descr="https://rbsmi.ru/upload/iblock/f61/f612043aa9d8ab73ec0321cd0847c8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124200" y="215900"/>
            <a:ext cx="63616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НОРМАТИВНО-ПРАВОВАЯ БАЗА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18110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98782" y="2362753"/>
            <a:ext cx="10988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3263900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" y="4408004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0191" y="1112389"/>
            <a:ext cx="10438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878" y="3445701"/>
            <a:ext cx="11094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7912" y="4721787"/>
            <a:ext cx="11474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1613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81231" y="5584500"/>
            <a:ext cx="113023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1613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313" y="1116701"/>
            <a:ext cx="109566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Функционирование Центра компетенций, включая оказание услуг, выполнение работ, осуществляется в соответствии с государственным заданием, утвержденным распоряжением министерства </a:t>
            </a:r>
          </a:p>
          <a:p>
            <a:pPr algn="ctr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сельского хозяйства и продовольствия </a:t>
            </a:r>
          </a:p>
          <a:p>
            <a:pPr algn="ctr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Кировской области от 23.12.2021 № 124 ежегодно разрабатываемым министерством (далее – Государственное задание)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0393" y="323681"/>
            <a:ext cx="114825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ЗАДАНИЕ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оказание Кировским областным государственным бюджетным учреждением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«Центр сельскохозяйственного консультирования «Клевера Нечерноземья»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консультационных услуг сельскохозяйственным товаропроизводителям в 2022 году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6116" y="1715513"/>
            <a:ext cx="1200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Категории физических и (или) юридических лиц, зарегистрированных на территории Кировской области, являющихся потребителями услуг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328" y="2867426"/>
            <a:ext cx="3134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физические и юридические лица, осуществляющие деятельность в области сельского хозяйства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16557" y="2936836"/>
            <a:ext cx="2358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крестьянские (фермерские) хозяйства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55143" y="3033940"/>
            <a:ext cx="2565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сельскохозяйственные кооперативы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76963" y="2756942"/>
            <a:ext cx="31478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граждане, ведущие личное подсобное хозяйство, на сельских территориях области и территориях сельских агломерациях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569855" y="2354782"/>
            <a:ext cx="2071561" cy="50170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822853" y="2362874"/>
            <a:ext cx="534074" cy="6069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764942" y="2362874"/>
            <a:ext cx="347957" cy="70400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197232" y="2290046"/>
            <a:ext cx="1464658" cy="5340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https://st3.depositphotos.com/9876904/15447/v/1600/depositphotos_154472270-stock-illustration-farmer-and-sheeps-on-the.jpg"/>
          <p:cNvPicPr>
            <a:picLocks noChangeAspect="1" noChangeArrowheads="1"/>
          </p:cNvPicPr>
          <p:nvPr/>
        </p:nvPicPr>
        <p:blipFill>
          <a:blip r:embed="rId2" cstate="print"/>
          <a:srcRect r="2874" b="7555"/>
          <a:stretch>
            <a:fillRect/>
          </a:stretch>
        </p:blipFill>
        <p:spPr bwMode="auto">
          <a:xfrm>
            <a:off x="9119043" y="4337331"/>
            <a:ext cx="2760730" cy="2354782"/>
          </a:xfrm>
          <a:prstGeom prst="rect">
            <a:avLst/>
          </a:prstGeom>
          <a:noFill/>
        </p:spPr>
      </p:pic>
      <p:pic>
        <p:nvPicPr>
          <p:cNvPr id="1031" name="Picture 7" descr="https://st4.depositphotos.com/30987588/38309/v/950/depositphotos_383092892-stock-illustration-people-work-on-farm-anima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9629" y="4338760"/>
            <a:ext cx="2951766" cy="2237887"/>
          </a:xfrm>
          <a:prstGeom prst="rect">
            <a:avLst/>
          </a:prstGeom>
          <a:noFill/>
        </p:spPr>
      </p:pic>
      <p:pic>
        <p:nvPicPr>
          <p:cNvPr id="1033" name="Picture 9" descr="http://labaziuk.com/static/news/1863-Silskogospodarskim-kooperativam-bu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878" y="3722335"/>
            <a:ext cx="2684730" cy="1863519"/>
          </a:xfrm>
          <a:prstGeom prst="rect">
            <a:avLst/>
          </a:prstGeom>
          <a:noFill/>
        </p:spPr>
      </p:pic>
      <p:pic>
        <p:nvPicPr>
          <p:cNvPr id="1035" name="Picture 11" descr="http://mamadysh-rt.ru/images/uploads/news/2021/3/4/8049832f028889f5d3c5890cc912066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8324" y="3958171"/>
            <a:ext cx="2685535" cy="15815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8923" y="0"/>
            <a:ext cx="568149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Темы индивидуальных консультаций</a:t>
            </a:r>
            <a:endParaRPr lang="ru-RU" sz="25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32568"/>
            <a:ext cx="37088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предпринимательской деятельности в сельском хозяйстве для физических лиц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82910" y="397486"/>
            <a:ext cx="5988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 деятельности КФХ, ИП, основным видом деятельности которого является производство и (или) переработка с/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продукции,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т. ч. виды государственной и финансовой поддержки, порядок оформления документов, необходимых для получения государственной поддержки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" y="2100553"/>
            <a:ext cx="38113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и оформление документов, необходимых для регистрации, реорганизации и прекращения предпринимательской деятельности, в органах Федеральной налоговой службы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31462" y="2538457"/>
            <a:ext cx="59152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Приобретение прав на земельные участки из земель сельскохозяйственного назначения и их оформление в собственность  и (или) аренду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0673" y="376751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Консультирование по вопросам разработки и внесения изменений в бизнес-план, составление финансово-экономического обоснования планируемого к реализации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506692"/>
            <a:ext cx="3705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Устные юридические консультации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99094" y="5153120"/>
            <a:ext cx="62929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Консультирование по вопросам применения трудового законодательства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225949"/>
            <a:ext cx="38032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Консультирование по вопросам маркетинга, продвижения и сбыта сельскохозяйственной продукции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01473" y="857756"/>
            <a:ext cx="617477" cy="5555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986" y="234097"/>
            <a:ext cx="568149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Темы индивидуальных консультаций</a:t>
            </a:r>
            <a:endParaRPr lang="ru-RU" sz="25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051" y="859667"/>
            <a:ext cx="51087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бухгалтерской, налоговой и иной отчетности в соответствии с законодательством РФ в КФХ, у ИП, основным видом деятельности которых является производство и (или) переработка с/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продукции,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СПоКах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762" y="4295364"/>
            <a:ext cx="483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заработной платы и страховых взносов в сельскохозяйственных организациях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789" y="2805494"/>
            <a:ext cx="48093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Бухгалтерский учет в сельскохозяйственных потребительских кооперативах, рекомендации по формированию фондов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26186" y="764024"/>
            <a:ext cx="48442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AutoShape 2" descr="https://xn--80aaej4apiv2bzg.xn--p1ai/images/bulletin/5dd620c62f418_stampe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s://im0-tub-ru.yandex.net/i?id=da7522f64151ecec29fe2e8d2365e61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2362" y="1351370"/>
            <a:ext cx="3715824" cy="3608118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2664" y="5033247"/>
            <a:ext cx="2659439" cy="182475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7881" y="0"/>
            <a:ext cx="568149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Темы индивидуальных консультаций</a:t>
            </a:r>
            <a:endParaRPr lang="ru-RU" sz="25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AutoShape 2" descr="https://xn--80aaej4apiv2bzg.xn--p1ai/images/bulletin/5dd620c62f418_stampe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54129"/>
            <a:ext cx="531107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Технология возделывания зерновых, зернобобовых сельскохозяйственных культур на семена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перспективные сорта, место в севообороте, подготовка почвы, подготовка семян к высеву (сроки и способы посева, нормы высева, глубина заделки семян и т.п.);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система удобрений при возделывании на семена: роль органических и минеральных удобрений, эффективность известкования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фосфоритования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8825" y="469338"/>
            <a:ext cx="561317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Технология возделывания многолетних трав на семена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семеноводство многолетних трав в условиях Кировской области;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перспективные сорта многолетних трав для возделывания в Кировской области;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уход и обработка многолетних трав с целью повышения семенного потенциала;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условия для благополучной зимовки многолетних трав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2892428"/>
            <a:ext cx="540547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Технология возделывания многолетних трав на корм: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оптимальные сроки уборки многолетних трав на сено и силос в условиях Кировской области;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основные параметры, влияющие на качество заготавливаемых кормов;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технология заготовки грубых и сочных кормов (сено, силос);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305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перспективные сорта многолетних трав для возделывания в Кировской области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05798" y="2547484"/>
            <a:ext cx="5402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Технология заготовки кормов из однолетних сельскохозяйственных растений 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7968" y="3997466"/>
            <a:ext cx="5454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Технология выращивания овощей и картофеля: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подбор сортов для возделывания в регионе;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структура овощного севооборота;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подготовка почвы, применение минеральных и органических удобрений;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подготовка семян к посеву, посев и посадка, уход за посевами;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способы борьбы с болезнями, вредителями, сорняками;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уборка и хранение урожая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9727" y="5048858"/>
            <a:ext cx="2725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Биологизация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земледелия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2499" y="5840943"/>
            <a:ext cx="5230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Технология возделывания однолетних трав на кормовые цели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01989" y="420786"/>
            <a:ext cx="38841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7881" y="0"/>
            <a:ext cx="568149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Темы индивидуальных консультаций</a:t>
            </a:r>
            <a:endParaRPr lang="ru-RU" sz="25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AutoShape 2" descr="https://xn--80aaej4apiv2bzg.xn--p1ai/images/bulletin/5dd620c62f418_stampe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801989" y="420786"/>
            <a:ext cx="38841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91887" y="1269877"/>
            <a:ext cx="2929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Корма и кормовые добавки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49351" y="727711"/>
            <a:ext cx="3034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Кормление сельскохозяйственных животных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2563670"/>
            <a:ext cx="31720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Интенсивное выращивание и откорм молодняка сельскохозяйственных животных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350982" y="2385645"/>
            <a:ext cx="36575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Комфортное содержание животных. Требования к микроклимату в животноводческих помещениях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9391" y="4174919"/>
            <a:ext cx="3598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Селекция и учет в животноводстве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05995" y="4506691"/>
            <a:ext cx="55349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воспроизводства стада в животноводстве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7104" y="5510104"/>
            <a:ext cx="26218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Современные технологии машинного доения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613155" y="5971351"/>
            <a:ext cx="3113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 получения молока высокого качества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08119" y="654478"/>
            <a:ext cx="2576802" cy="144945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01982" y="5184465"/>
            <a:ext cx="2390018" cy="1673535"/>
          </a:xfrm>
          <a:prstGeom prst="rect">
            <a:avLst/>
          </a:prstGeom>
        </p:spPr>
      </p:pic>
      <p:pic>
        <p:nvPicPr>
          <p:cNvPr id="28674" name="Picture 2" descr="https://spicami.ru/wp-content/uploads/2021/10/s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0455"/>
            <a:ext cx="2514797" cy="1733428"/>
          </a:xfrm>
          <a:prstGeom prst="rect">
            <a:avLst/>
          </a:prstGeom>
          <a:noFill/>
        </p:spPr>
      </p:pic>
      <p:pic>
        <p:nvPicPr>
          <p:cNvPr id="28676" name="Picture 4" descr="https://www.infocampo.com.ar/wp-content/uploads/2018/11/calost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0941" y="2484255"/>
            <a:ext cx="2278333" cy="1298650"/>
          </a:xfrm>
          <a:prstGeom prst="rect">
            <a:avLst/>
          </a:prstGeom>
          <a:noFill/>
        </p:spPr>
      </p:pic>
      <p:pic>
        <p:nvPicPr>
          <p:cNvPr id="28678" name="Picture 6" descr="https://komfort-kmv.ru/images/News/2016/18_07/%D0%A1%D1%84%D0%B5%D1%80%D0%B0_%D0%BF%D1%80%D0%B8%D0%BC%D0%B5%D0%BD%D0%B5%D0%BD%D0%B8%D1%8F_%D1%81%D0%B8%D1%81%D1%82%D0%B5%D0%BC_%D1%82%D1%83%D0%BC%D0%B0%D0%BD%D0%BE%D0%BE%D0%B1%D1%80%D0%B0%D0%B7%D0%BE%D0%B2%D0%B0%D0%BD%D0%B8%D1%8F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04928" y="2128206"/>
            <a:ext cx="1576121" cy="2101495"/>
          </a:xfrm>
          <a:prstGeom prst="rect">
            <a:avLst/>
          </a:prstGeom>
          <a:noFill/>
        </p:spPr>
      </p:pic>
      <p:pic>
        <p:nvPicPr>
          <p:cNvPr id="28682" name="Picture 10" descr="https://www.gea.com/ru/binaries/AutoRotorPerformerPlus_1_tcm27-62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35441" y="4871405"/>
            <a:ext cx="3064978" cy="198659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7030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Индивидуальные консультации, оказываемые в целях </a:t>
            </a: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комплексного консультационного обслуживания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0392" y="960510"/>
            <a:ext cx="11981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Категории физических и (или) юридических лиц, зарегистрированных на территории Кировской области, являющихся потребителями услуг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" y="2370072"/>
            <a:ext cx="34067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основным видом деятельности является производство и (или) переработка сельскохозяйственной продукции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2239" y="1787768"/>
            <a:ext cx="677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КФХ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43795" y="1844413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55520" y="1852504"/>
            <a:ext cx="564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сельскохозяйственные (потребительские) кооперативы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8744" y="4024588"/>
            <a:ext cx="105520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 получателями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грантовой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поддержки и мер государственной поддержки в соответствии с федеральным проектом «Создание системы поддержки фермеров и развитие сельской кооперации» и федеральным проектом «Акселерация субъектов малого и среднего предпринимательства»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1343278" y="695915"/>
            <a:ext cx="566442" cy="3252998"/>
          </a:xfrm>
          <a:prstGeom prst="leftBrace">
            <a:avLst>
              <a:gd name="adj1" fmla="val 8333"/>
              <a:gd name="adj2" fmla="val 4931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/>
          <p:cNvSpPr/>
          <p:nvPr/>
        </p:nvSpPr>
        <p:spPr>
          <a:xfrm rot="16200000">
            <a:off x="5676561" y="-2400638"/>
            <a:ext cx="566442" cy="11660623"/>
          </a:xfrm>
          <a:prstGeom prst="leftBrace">
            <a:avLst>
              <a:gd name="adj1" fmla="val 8333"/>
              <a:gd name="adj2" fmla="val 4931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116701" y="1310910"/>
            <a:ext cx="2565175" cy="4693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139710" y="1561763"/>
            <a:ext cx="2136297" cy="36414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566053" y="1448474"/>
            <a:ext cx="2023009" cy="46933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5041" y="217913"/>
            <a:ext cx="646716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Темы индивидуальных консультаций</a:t>
            </a:r>
            <a:endParaRPr lang="ru-RU" sz="25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683" y="1029599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Мониторинг исполнения бизнес-плана КФХ, ИП, основным видом деятельности которых является производство и (или) переработка с/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продукции, – победителя конкурсного отбора, производственные и финансовые вопросы, связанные с реализацией бизнес-плана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87115" y="1080021"/>
            <a:ext cx="55862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Мониторинг исполнения бизнес-плана сельскохозяйственного потребительского кооператива – победителя конкурсного отбора, производственные и финансовые вопросы, связанные с реализацией бизнес-плана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49519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бухгалтерской, налоговой и иной отчетности в соответствии с законодательством РФ в КФХ, у ИП, основным видом деятельности которых является производство и (или) переработка с/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продукции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86917" y="2587009"/>
            <a:ext cx="56050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пакета отчетных документов сельскохозяйственными потребительскими кооперативами, являющимися получателями грантов и субсидий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1820" y="5348835"/>
            <a:ext cx="6860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перечисленные выше темы индивидуальных консультаций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рест 7"/>
          <p:cNvSpPr/>
          <p:nvPr/>
        </p:nvSpPr>
        <p:spPr>
          <a:xfrm>
            <a:off x="5057522" y="3633324"/>
            <a:ext cx="1893536" cy="1618407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плюс</a:t>
            </a:r>
            <a:endParaRPr lang="ru-RU" dirty="0"/>
          </a:p>
        </p:txBody>
      </p:sp>
    </p:spTree>
  </p:cSld>
  <p:clrMapOvr>
    <a:masterClrMapping/>
  </p:clrMapOvr>
  <p:transition>
    <p:wipe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6124</TotalTime>
  <Words>1022</Words>
  <Application>Microsoft Office PowerPoint</Application>
  <PresentationFormat>Произвольный</PresentationFormat>
  <Paragraphs>141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Владелец</cp:lastModifiedBy>
  <cp:revision>376</cp:revision>
  <cp:lastPrinted>2019-10-15T19:35:04Z</cp:lastPrinted>
  <dcterms:created xsi:type="dcterms:W3CDTF">2019-09-09T19:18:26Z</dcterms:created>
  <dcterms:modified xsi:type="dcterms:W3CDTF">2022-02-15T05:49:34Z</dcterms:modified>
</cp:coreProperties>
</file>